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t-IT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ue contenuti" type="twoObj">
  <p:cSld name="TWO_OBJECTS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testo verticale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olo e testo verticale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uota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titolo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olo e contenuto" type="obj">
  <p:cSld name="OBJEC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testazione sezione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fronto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titolo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to con didascalia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magine con didascalia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Relationship Id="rId6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Relationship Id="rId4" Type="http://schemas.openxmlformats.org/officeDocument/2006/relationships/image" Target="../media/image2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g"/><Relationship Id="rId4" Type="http://schemas.openxmlformats.org/officeDocument/2006/relationships/image" Target="../media/image2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9.jpg"/><Relationship Id="rId9" Type="http://schemas.openxmlformats.org/officeDocument/2006/relationships/image" Target="../media/image19.jpg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jpg"/><Relationship Id="rId8" Type="http://schemas.openxmlformats.org/officeDocument/2006/relationships/image" Target="../media/image2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Relationship Id="rId4" Type="http://schemas.openxmlformats.org/officeDocument/2006/relationships/image" Target="../media/image12.jpg"/><Relationship Id="rId5" Type="http://schemas.openxmlformats.org/officeDocument/2006/relationships/image" Target="../media/image4.jpg"/><Relationship Id="rId6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Relationship Id="rId4" Type="http://schemas.openxmlformats.org/officeDocument/2006/relationships/image" Target="../media/image13.jpg"/><Relationship Id="rId5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/>
          <p:nvPr/>
        </p:nvSpPr>
        <p:spPr>
          <a:xfrm>
            <a:off x="535952" y="289401"/>
            <a:ext cx="1112009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SCUOLA PRIMARIA LUIGI PIRANDELLO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5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CLASSE 2°C</a:t>
            </a:r>
            <a:endParaRPr b="1" i="0" sz="5400" u="none" cap="none" strike="noStrik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4B86"/>
            </a:gs>
            <a:gs pos="48000">
              <a:srgbClr val="4875C5"/>
            </a:gs>
            <a:gs pos="100000">
              <a:srgbClr val="8DA9DB"/>
            </a:gs>
          </a:gsLst>
          <a:lin ang="16200000" scaled="0"/>
        </a:gra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882516">
            <a:off x="405508" y="490023"/>
            <a:ext cx="4625561" cy="3469171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52" name="Google Shape;15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57984" y="357314"/>
            <a:ext cx="4165528" cy="3124146"/>
          </a:xfrm>
          <a:prstGeom prst="rect">
            <a:avLst/>
          </a:prstGeom>
          <a:solidFill>
            <a:srgbClr val="ECECEC"/>
          </a:solidFill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5000" rotWithShape="0" algn="tl" dir="5400000" dist="18000">
              <a:srgbClr val="000000">
                <a:alpha val="40000"/>
              </a:srgbClr>
            </a:outerShdw>
          </a:effectLst>
        </p:spPr>
      </p:pic>
      <p:pic>
        <p:nvPicPr>
          <p:cNvPr id="153" name="Google Shape;153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491067">
            <a:off x="4750693" y="1071339"/>
            <a:ext cx="4486733" cy="3365050"/>
          </a:xfrm>
          <a:prstGeom prst="rect">
            <a:avLst/>
          </a:prstGeom>
          <a:noFill/>
          <a:ln>
            <a:noFill/>
          </a:ln>
          <a:effectLst>
            <a:reflection blurRad="0" dir="5400000" dist="5000" endA="0" endPos="30000" fadeDir="5400000" kx="0" rotWithShape="0" algn="bl" stA="30000" stPos="0" sy="-100000" ky="0"/>
          </a:effectLst>
        </p:spPr>
      </p:pic>
      <p:pic>
        <p:nvPicPr>
          <p:cNvPr id="154" name="Google Shape;154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17818" y="2224609"/>
            <a:ext cx="3527700" cy="461817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/>
        </p:nvSpPr>
        <p:spPr>
          <a:xfrm>
            <a:off x="6134150" y="4643587"/>
            <a:ext cx="5689362" cy="19500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b="1" lang="it-IT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Verificare la memoria a breve ed a lungo termine;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b="1" lang="it-IT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Stimolare la creatività grafica attraverso l’ascolto;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7000"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57400" y="1333500"/>
            <a:ext cx="8077200" cy="4572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61" name="Google Shape;161;p23"/>
          <p:cNvSpPr/>
          <p:nvPr/>
        </p:nvSpPr>
        <p:spPr>
          <a:xfrm>
            <a:off x="2057400" y="547985"/>
            <a:ext cx="7557390" cy="92333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9525">
                  <a:solidFill>
                    <a:schemeClr val="l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0000"/>
                </a:solidFill>
                <a:latin typeface="Calibri"/>
              </a:rPr>
              <a:t>Cosa abbiamo imparato…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7000"/>
          </a:blip>
          <a:stretch>
            <a:fillRect/>
          </a:stretch>
        </a:blip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 rotWithShape="1">
          <a:blip r:embed="rId4">
            <a:alphaModFix/>
          </a:blip>
          <a:srcRect b="0" l="0" r="12082" t="13056"/>
          <a:stretch/>
        </p:blipFill>
        <p:spPr>
          <a:xfrm>
            <a:off x="1588454" y="533400"/>
            <a:ext cx="8527096" cy="632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4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7000"/>
          </a:blip>
          <a:stretch>
            <a:fillRect/>
          </a:stretch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/>
          <p:nvPr/>
        </p:nvSpPr>
        <p:spPr>
          <a:xfrm>
            <a:off x="433712" y="1674674"/>
            <a:ext cx="11324575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 cap="none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ANNO SCOLASTICO 2020/2021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CLASSE SECONDA C SCUOLA PRIMARIA</a:t>
            </a:r>
            <a:endParaRPr b="1" sz="5400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51000"/>
          </a:blip>
          <a:stretch>
            <a:fillRect/>
          </a:stretch>
        </a:blip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/>
        </p:nvSpPr>
        <p:spPr>
          <a:xfrm>
            <a:off x="0" y="3678291"/>
            <a:ext cx="12192000" cy="3108543"/>
          </a:xfrm>
          <a:prstGeom prst="rect">
            <a:avLst/>
          </a:prstGeom>
          <a:gradFill>
            <a:gsLst>
              <a:gs pos="0">
                <a:srgbClr val="FAFAFA">
                  <a:alpha val="0"/>
                </a:srgbClr>
              </a:gs>
              <a:gs pos="74000">
                <a:srgbClr val="D6D6D6"/>
              </a:gs>
              <a:gs pos="83000">
                <a:srgbClr val="D6D6D6"/>
              </a:gs>
              <a:gs pos="100000">
                <a:srgbClr val="E3E3E3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it-IT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 scopo principale del progetto è stato far avvicinare i bambini al piacere della lettura, inoltre ha previso diversi obiettivi che hanno mirato all’acquisizione di competenze relazionali e comportamentali: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rispetto di sé, degli altri e dell’ambiente, consapevolezza di appartenere ad un gruppo regolato da </a:t>
            </a:r>
            <a:r>
              <a:rPr b="1" lang="it-IT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norme</a:t>
            </a:r>
            <a:r>
              <a:rPr b="1" lang="it-IT" sz="2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al fine di creare un </a:t>
            </a:r>
            <a:r>
              <a:rPr b="1" lang="it-IT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clima positivo di relazioni e apprendimenti.</a:t>
            </a:r>
            <a:br>
              <a:rPr b="1" lang="it-IT" sz="28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endParaRPr b="1" sz="2800" u="sng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2191753" y="395819"/>
            <a:ext cx="7314197" cy="646331"/>
          </a:xfrm>
          <a:prstGeom prst="rect">
            <a:avLst/>
          </a:prstGeom>
          <a:gradFill>
            <a:gsLst>
              <a:gs pos="0">
                <a:srgbClr val="FAFAFA">
                  <a:alpha val="0"/>
                </a:srgbClr>
              </a:gs>
              <a:gs pos="74000">
                <a:srgbClr val="D6D6D6"/>
              </a:gs>
              <a:gs pos="83000">
                <a:srgbClr val="D6D6D6"/>
              </a:gs>
              <a:gs pos="100000">
                <a:srgbClr val="E3E3E3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3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Progetto lettura 🙶IO COME CIPÌ🙷</a:t>
            </a:r>
            <a:endParaRPr b="1" sz="3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71000"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43099" y="1467916"/>
            <a:ext cx="8675957" cy="4910919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00" name="Google Shape;100;p15"/>
          <p:cNvSpPr/>
          <p:nvPr/>
        </p:nvSpPr>
        <p:spPr>
          <a:xfrm>
            <a:off x="2092579" y="227050"/>
            <a:ext cx="7473456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-IT" sz="600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I bambini raccontano…</a:t>
            </a:r>
            <a:endParaRPr b="1" i="1" sz="6000" cap="none">
              <a:solidFill>
                <a:srgbClr val="F7CAA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71000"/>
          </a:blip>
          <a:stretch>
            <a:fillRect/>
          </a:stretch>
        </a:blip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3389196" y="1628"/>
            <a:ext cx="4947324" cy="8068116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06" name="Google Shape;106;p16"/>
          <p:cNvSpPr/>
          <p:nvPr/>
        </p:nvSpPr>
        <p:spPr>
          <a:xfrm>
            <a:off x="1850699" y="348652"/>
            <a:ext cx="7271414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6000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Il lavoro dei bambini…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4B86"/>
            </a:gs>
            <a:gs pos="48000">
              <a:srgbClr val="4875C5"/>
            </a:gs>
            <a:gs pos="100000">
              <a:srgbClr val="8DA9DB"/>
            </a:gs>
          </a:gsLst>
          <a:lin ang="16200000" scaled="0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 rotWithShape="1">
          <a:blip r:embed="rId3">
            <a:alphaModFix/>
          </a:blip>
          <a:srcRect b="4898" l="4309" r="6599" t="5657"/>
          <a:stretch/>
        </p:blipFill>
        <p:spPr>
          <a:xfrm rot="-5400000">
            <a:off x="743141" y="-476005"/>
            <a:ext cx="3600450" cy="481965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00" kx="0" rotWithShape="0" algn="bl" stA="38000" stPos="0" sy="-100000" ky="0"/>
          </a:effectLst>
        </p:spPr>
      </p:pic>
      <p:pic>
        <p:nvPicPr>
          <p:cNvPr id="112" name="Google Shape;11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10972">
            <a:off x="8412088" y="138687"/>
            <a:ext cx="3516429" cy="441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50120" y="133594"/>
            <a:ext cx="3279982" cy="4373310"/>
          </a:xfrm>
          <a:prstGeom prst="rect">
            <a:avLst/>
          </a:prstGeom>
          <a:noFill/>
          <a:ln>
            <a:noFill/>
          </a:ln>
          <a:effectLst>
            <a:outerShdw blurRad="190500" rotWithShape="0" algn="tl">
              <a:srgbClr val="000000">
                <a:alpha val="69803"/>
              </a:srgbClr>
            </a:outerShdw>
          </a:effectLst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6">
            <a:alphaModFix/>
          </a:blip>
          <a:srcRect b="-15218" l="15359" r="0" t="15219"/>
          <a:stretch/>
        </p:blipFill>
        <p:spPr>
          <a:xfrm rot="-710859">
            <a:off x="348229" y="3389365"/>
            <a:ext cx="4353626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7">
            <a:alphaModFix/>
          </a:blip>
          <a:srcRect b="9721" l="0" r="0" t="22561"/>
          <a:stretch/>
        </p:blipFill>
        <p:spPr>
          <a:xfrm>
            <a:off x="3711881" y="3713215"/>
            <a:ext cx="3270355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8">
            <a:alphaModFix/>
          </a:blip>
          <a:srcRect b="4167" l="6296" r="4619" t="1948"/>
          <a:stretch/>
        </p:blipFill>
        <p:spPr>
          <a:xfrm>
            <a:off x="6954615" y="3022631"/>
            <a:ext cx="2114851" cy="319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2313" y="2830596"/>
            <a:ext cx="2876527" cy="3835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40000"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78930" y="1629229"/>
            <a:ext cx="8234090" cy="441006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23" name="Google Shape;123;p18"/>
          <p:cNvSpPr/>
          <p:nvPr/>
        </p:nvSpPr>
        <p:spPr>
          <a:xfrm>
            <a:off x="2705100" y="285750"/>
            <a:ext cx="6381750" cy="114746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12700">
                  <a:solidFill>
                    <a:schemeClr val="accent1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D8E2F3"/>
                </a:solidFill>
                <a:latin typeface="Calibri"/>
              </a:rPr>
              <a:t>I nostri racconti…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4B86">
                <a:alpha val="83921"/>
              </a:srgbClr>
            </a:gs>
            <a:gs pos="48000">
              <a:srgbClr val="4875C5"/>
            </a:gs>
            <a:gs pos="100000">
              <a:srgbClr val="8DA9DB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07243" y="362241"/>
            <a:ext cx="2405576" cy="320743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623644">
            <a:off x="6912291" y="667911"/>
            <a:ext cx="2241349" cy="3341140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  <p:pic>
        <p:nvPicPr>
          <p:cNvPr id="130" name="Google Shape;13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431" y="1293574"/>
            <a:ext cx="4242578" cy="318193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6">
            <a:alphaModFix/>
          </a:blip>
          <a:srcRect b="28614" l="14425" r="9323" t="4626"/>
          <a:stretch/>
        </p:blipFill>
        <p:spPr>
          <a:xfrm>
            <a:off x="9170989" y="3227908"/>
            <a:ext cx="1888380" cy="2935864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803"/>
              </a:srgbClr>
            </a:outerShdw>
          </a:effectLst>
        </p:spPr>
      </p:pic>
      <p:sp>
        <p:nvSpPr>
          <p:cNvPr id="132" name="Google Shape;132;p19"/>
          <p:cNvSpPr txBox="1"/>
          <p:nvPr/>
        </p:nvSpPr>
        <p:spPr>
          <a:xfrm>
            <a:off x="258654" y="4475508"/>
            <a:ext cx="7694734" cy="23083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rPr b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Verificare la conoscenza del: ciclo delle stagioni; la vita degli uccelli; la riproduzione; la loro casa.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Educare all’ecologia, nel senso più alto del termine;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2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• Evidenziare la biodiversità (Margherì, Palla di fuoco, i fiocchi di neve, il nastro d’argento,……) e il rispetto reciproco.</a:t>
            </a:r>
            <a:endParaRPr/>
          </a:p>
        </p:txBody>
      </p:sp>
      <p:sp>
        <p:nvSpPr>
          <p:cNvPr id="133" name="Google Shape;133;p19"/>
          <p:cNvSpPr/>
          <p:nvPr/>
        </p:nvSpPr>
        <p:spPr>
          <a:xfrm>
            <a:off x="258654" y="262522"/>
            <a:ext cx="637341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-IT" sz="5400" cap="none">
                <a:solidFill>
                  <a:srgbClr val="D5DBE5"/>
                </a:solidFill>
                <a:latin typeface="Calibri"/>
                <a:ea typeface="Calibri"/>
                <a:cs typeface="Calibri"/>
                <a:sym typeface="Calibri"/>
              </a:rPr>
              <a:t>Lo scopo del progetto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 amt="72000"/>
          </a:blip>
          <a:stretch>
            <a:fillRect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/>
          <p:nvPr/>
        </p:nvSpPr>
        <p:spPr>
          <a:xfrm rot="-537692">
            <a:off x="1371601" y="1551530"/>
            <a:ext cx="8610600" cy="3754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∙"/>
            </a:pPr>
            <a:r>
              <a:rPr b="1" lang="it-IT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Comprendere un testo narrativo, individuare personaggi, ambienti, sequenze, avvenimenti, relazioni.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∙"/>
            </a:pPr>
            <a:r>
              <a:rPr b="1" lang="it-IT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Comprendere i messaggi della narrazione.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∙"/>
            </a:pPr>
            <a:r>
              <a:rPr b="1" lang="it-IT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Interpretare in modo efficace situazioni di dialogo.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Char char="∙"/>
            </a:pPr>
            <a:r>
              <a:rPr b="1" lang="it-IT" sz="3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Saper ascoltare e concentrarsi</a:t>
            </a:r>
            <a:endParaRPr b="1"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A4B86"/>
            </a:gs>
            <a:gs pos="48000">
              <a:srgbClr val="4875C5"/>
            </a:gs>
            <a:gs pos="100000">
              <a:srgbClr val="8DA9DB"/>
            </a:gs>
          </a:gsLst>
          <a:lin ang="16200000" scaled="0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56279">
            <a:off x="6751680" y="475099"/>
            <a:ext cx="4747501" cy="35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7004" y="124786"/>
            <a:ext cx="4629051" cy="34717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45" name="Google Shape;14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80789">
            <a:off x="205766" y="2329023"/>
            <a:ext cx="5360085" cy="4020064"/>
          </a:xfrm>
          <a:prstGeom prst="roundRect">
            <a:avLst>
              <a:gd fmla="val 16667" name="adj"/>
            </a:avLst>
          </a:prstGeom>
          <a:noFill/>
          <a:ln>
            <a:noFill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sp>
        <p:nvSpPr>
          <p:cNvPr id="146" name="Google Shape;146;p21"/>
          <p:cNvSpPr txBox="1"/>
          <p:nvPr/>
        </p:nvSpPr>
        <p:spPr>
          <a:xfrm>
            <a:off x="5945947" y="4071646"/>
            <a:ext cx="5360084" cy="2539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b="1" lang="it-IT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Stimolare l’opportunità di formulare domande</a:t>
            </a:r>
            <a:endParaRPr/>
          </a:p>
          <a:p>
            <a:pPr indent="-342900" lvl="0" marL="342900" marR="0" rtl="0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∙"/>
            </a:pPr>
            <a:r>
              <a:rPr b="1" lang="it-IT" sz="24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Sviluppare il lessico e acquisire le capacità nell’analizzare e produrre testi di vario tipo: narrativo, descrittivo, poetico;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